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sldIdLst>
    <p:sldId id="256" r:id="rId5"/>
    <p:sldId id="257" r:id="rId6"/>
    <p:sldId id="258" r:id="rId7"/>
    <p:sldId id="260" r:id="rId8"/>
    <p:sldId id="261" r:id="rId9"/>
    <p:sldId id="262" r:id="rId10"/>
    <p:sldId id="263" r:id="rId11"/>
  </p:sldIdLst>
  <p:sldSz cx="18288000" cy="10287000"/>
  <p:notesSz cx="6858000" cy="9144000"/>
  <p:embeddedFontLst>
    <p:embeddedFont>
      <p:font typeface="Calibri" panose="020F0502020204030204" pitchFamily="34" charset="0"/>
      <p:regular r:id="rId12"/>
      <p:bold r:id="rId13"/>
      <p:italic r:id="rId14"/>
      <p:boldItalic r:id="rId15"/>
    </p:embeddedFont>
    <p:embeddedFont>
      <p:font typeface="Open Sans" panose="020B0606030504020204" pitchFamily="34" charset="0"/>
      <p:regular r:id="rId16"/>
    </p:embeddedFont>
    <p:embeddedFont>
      <p:font typeface="Open Sans Bold" panose="020B0806030504020204" charset="0"/>
      <p:regular r:id="rId17"/>
    </p:embeddedFont>
    <p:embeddedFont>
      <p:font typeface="Open Sans Light" panose="020B0306030504020204" pitchFamily="34" charset="0"/>
      <p:regular r:id="rId18"/>
      <p:italic r:id="rId19"/>
    </p:embeddedFont>
    <p:embeddedFont>
      <p:font typeface="Open Sans Light Bold" panose="020B0604020202020204" charset="0"/>
      <p:regular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81" d="100"/>
          <a:sy n="81" d="100"/>
        </p:scale>
        <p:origin x="17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customXml" Target="../customXml/item2.xml"/><Relationship Id="rId16" Type="http://schemas.openxmlformats.org/officeDocument/2006/relationships/font" Target="fonts/font5.fntdata"/><Relationship Id="rId20"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font" Target="fonts/font4.fntdata"/><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font" Target="fonts/font8.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3.fntdata"/><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2">
              <a:alphaModFix amt="60000"/>
            </a:blip>
            <a:srcRect t="14285" b="14285"/>
            <a:stretch>
              <a:fillRect/>
            </a:stretch>
          </p:blipFill>
          <p:spPr>
            <a:xfrm>
              <a:off x="0" y="0"/>
              <a:ext cx="24384000" cy="13716000"/>
            </a:xfrm>
            <a:prstGeom prst="rect">
              <a:avLst/>
            </a:prstGeom>
          </p:spPr>
        </p:pic>
      </p:grpSp>
      <p:sp>
        <p:nvSpPr>
          <p:cNvPr id="4" name="TextBox 4"/>
          <p:cNvSpPr txBox="1"/>
          <p:nvPr/>
        </p:nvSpPr>
        <p:spPr>
          <a:xfrm>
            <a:off x="3481149" y="180975"/>
            <a:ext cx="11325702" cy="1533525"/>
          </a:xfrm>
          <a:prstGeom prst="rect">
            <a:avLst/>
          </a:prstGeom>
        </p:spPr>
        <p:txBody>
          <a:bodyPr lIns="0" tIns="0" rIns="0" bIns="0" rtlCol="0" anchor="t">
            <a:spAutoFit/>
          </a:bodyPr>
          <a:lstStyle/>
          <a:p>
            <a:pPr algn="ctr">
              <a:lnSpc>
                <a:spcPts val="12599"/>
              </a:lnSpc>
            </a:pPr>
            <a:r>
              <a:rPr lang="en-US" sz="9000">
                <a:solidFill>
                  <a:srgbClr val="000000"/>
                </a:solidFill>
                <a:latin typeface="Open Sans Light"/>
              </a:rPr>
              <a:t>GRAND OASIS TULUM</a:t>
            </a:r>
          </a:p>
        </p:txBody>
      </p:sp>
      <p:sp>
        <p:nvSpPr>
          <p:cNvPr id="5" name="TextBox 5"/>
          <p:cNvSpPr txBox="1"/>
          <p:nvPr/>
        </p:nvSpPr>
        <p:spPr>
          <a:xfrm>
            <a:off x="6678275" y="8597901"/>
            <a:ext cx="4931450" cy="1235074"/>
          </a:xfrm>
          <a:prstGeom prst="rect">
            <a:avLst/>
          </a:prstGeom>
        </p:spPr>
        <p:txBody>
          <a:bodyPr lIns="0" tIns="0" rIns="0" bIns="0" rtlCol="0" anchor="t">
            <a:spAutoFit/>
          </a:bodyPr>
          <a:lstStyle/>
          <a:p>
            <a:pPr algn="ctr">
              <a:lnSpc>
                <a:spcPts val="5600"/>
              </a:lnSpc>
            </a:pPr>
            <a:r>
              <a:rPr lang="en-US" sz="4000">
                <a:solidFill>
                  <a:srgbClr val="000000"/>
                </a:solidFill>
                <a:latin typeface="Open Sans Light Bold"/>
              </a:rPr>
              <a:t>-THE CALM RESORT-</a:t>
            </a:r>
          </a:p>
          <a:p>
            <a:pPr algn="ctr">
              <a:lnSpc>
                <a:spcPts val="4200"/>
              </a:lnSpc>
            </a:pPr>
            <a:r>
              <a:rPr lang="en-US" sz="3000">
                <a:solidFill>
                  <a:srgbClr val="000000"/>
                </a:solidFill>
                <a:latin typeface="Open Sans Light"/>
              </a:rPr>
              <a:t>CANCUN MEXICO</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924453"/>
            <a:ext cx="18288000" cy="3362547"/>
            <a:chOff x="0" y="0"/>
            <a:chExt cx="24384000" cy="4483395"/>
          </a:xfrm>
        </p:grpSpPr>
        <p:pic>
          <p:nvPicPr>
            <p:cNvPr id="3" name="Picture 3"/>
            <p:cNvPicPr>
              <a:picLocks noChangeAspect="1"/>
            </p:cNvPicPr>
            <p:nvPr/>
          </p:nvPicPr>
          <p:blipFill>
            <a:blip r:embed="rId2"/>
            <a:srcRect l="5385" r="5385"/>
            <a:stretch>
              <a:fillRect/>
            </a:stretch>
          </p:blipFill>
          <p:spPr>
            <a:xfrm>
              <a:off x="0" y="0"/>
              <a:ext cx="6000750" cy="4483395"/>
            </a:xfrm>
            <a:prstGeom prst="rect">
              <a:avLst/>
            </a:prstGeom>
          </p:spPr>
        </p:pic>
        <p:pic>
          <p:nvPicPr>
            <p:cNvPr id="4" name="Picture 4"/>
            <p:cNvPicPr>
              <a:picLocks noChangeAspect="1"/>
            </p:cNvPicPr>
            <p:nvPr/>
          </p:nvPicPr>
          <p:blipFill>
            <a:blip r:embed="rId3"/>
            <a:srcRect l="5429" r="5429"/>
            <a:stretch>
              <a:fillRect/>
            </a:stretch>
          </p:blipFill>
          <p:spPr>
            <a:xfrm>
              <a:off x="6127750" y="0"/>
              <a:ext cx="6000750" cy="4483395"/>
            </a:xfrm>
            <a:prstGeom prst="rect">
              <a:avLst/>
            </a:prstGeom>
          </p:spPr>
        </p:pic>
        <p:pic>
          <p:nvPicPr>
            <p:cNvPr id="5" name="Picture 5"/>
            <p:cNvPicPr>
              <a:picLocks noChangeAspect="1"/>
            </p:cNvPicPr>
            <p:nvPr/>
          </p:nvPicPr>
          <p:blipFill>
            <a:blip r:embed="rId4"/>
            <a:srcRect l="5664" r="5664"/>
            <a:stretch>
              <a:fillRect/>
            </a:stretch>
          </p:blipFill>
          <p:spPr>
            <a:xfrm>
              <a:off x="12255500" y="0"/>
              <a:ext cx="6000750" cy="4483395"/>
            </a:xfrm>
            <a:prstGeom prst="rect">
              <a:avLst/>
            </a:prstGeom>
          </p:spPr>
        </p:pic>
        <p:pic>
          <p:nvPicPr>
            <p:cNvPr id="6" name="Picture 6"/>
            <p:cNvPicPr>
              <a:picLocks noChangeAspect="1"/>
            </p:cNvPicPr>
            <p:nvPr/>
          </p:nvPicPr>
          <p:blipFill>
            <a:blip r:embed="rId5"/>
            <a:srcRect l="5357" r="5357"/>
            <a:stretch>
              <a:fillRect/>
            </a:stretch>
          </p:blipFill>
          <p:spPr>
            <a:xfrm>
              <a:off x="18383250" y="0"/>
              <a:ext cx="6000750" cy="4483395"/>
            </a:xfrm>
            <a:prstGeom prst="rect">
              <a:avLst/>
            </a:prstGeom>
          </p:spPr>
        </p:pic>
      </p:grpSp>
      <p:sp>
        <p:nvSpPr>
          <p:cNvPr id="13" name="TextBox 13"/>
          <p:cNvSpPr txBox="1"/>
          <p:nvPr/>
        </p:nvSpPr>
        <p:spPr>
          <a:xfrm>
            <a:off x="6451199" y="492691"/>
            <a:ext cx="11537903" cy="5810883"/>
          </a:xfrm>
          <a:prstGeom prst="rect">
            <a:avLst/>
          </a:prstGeom>
        </p:spPr>
        <p:txBody>
          <a:bodyPr lIns="0" tIns="0" rIns="0" bIns="0" rtlCol="0" anchor="t">
            <a:spAutoFit/>
          </a:bodyPr>
          <a:lstStyle/>
          <a:p>
            <a:pPr algn="ctr">
              <a:lnSpc>
                <a:spcPts val="4200"/>
              </a:lnSpc>
            </a:pPr>
            <a:r>
              <a:rPr lang="en-US" sz="3000">
                <a:solidFill>
                  <a:srgbClr val="000000"/>
                </a:solidFill>
                <a:latin typeface="Open Sans"/>
              </a:rPr>
              <a:t>HIGHLIGHTS </a:t>
            </a:r>
          </a:p>
          <a:p>
            <a:pPr algn="ctr">
              <a:lnSpc>
                <a:spcPts val="3080"/>
              </a:lnSpc>
            </a:pPr>
            <a:endParaRPr lang="en-US" sz="3000">
              <a:solidFill>
                <a:srgbClr val="000000"/>
              </a:solidFill>
              <a:latin typeface="Open Sans"/>
            </a:endParaRPr>
          </a:p>
          <a:p>
            <a:pPr algn="ctr">
              <a:lnSpc>
                <a:spcPts val="3640"/>
              </a:lnSpc>
            </a:pPr>
            <a:r>
              <a:rPr lang="en-US" sz="2600">
                <a:solidFill>
                  <a:srgbClr val="000000"/>
                </a:solidFill>
                <a:latin typeface="Open Sans"/>
              </a:rPr>
              <a:t>All-inclusive resort amid nature. </a:t>
            </a:r>
          </a:p>
          <a:p>
            <a:pPr algn="ctr">
              <a:lnSpc>
                <a:spcPts val="3640"/>
              </a:lnSpc>
            </a:pPr>
            <a:r>
              <a:rPr lang="en-US" sz="2600">
                <a:solidFill>
                  <a:srgbClr val="000000"/>
                </a:solidFill>
                <a:latin typeface="Open Sans"/>
              </a:rPr>
              <a:t>Suites and rooms with ocean views. </a:t>
            </a:r>
          </a:p>
          <a:p>
            <a:pPr algn="ctr">
              <a:lnSpc>
                <a:spcPts val="3640"/>
              </a:lnSpc>
            </a:pPr>
            <a:r>
              <a:rPr lang="en-US" sz="2600">
                <a:solidFill>
                  <a:srgbClr val="000000"/>
                </a:solidFill>
                <a:latin typeface="Open Sans"/>
              </a:rPr>
              <a:t> Suites and rooms with space for families of up to 2 adults and 3 children. </a:t>
            </a:r>
          </a:p>
          <a:p>
            <a:pPr algn="ctr">
              <a:lnSpc>
                <a:spcPts val="3640"/>
              </a:lnSpc>
            </a:pPr>
            <a:r>
              <a:rPr lang="en-US" sz="2600">
                <a:solidFill>
                  <a:srgbClr val="000000"/>
                </a:solidFill>
                <a:latin typeface="Open Sans"/>
              </a:rPr>
              <a:t> Gastronomic variety with specialty restaurants, fusion cuisine, a la carte dishes, and snacks by the sea. </a:t>
            </a:r>
          </a:p>
          <a:p>
            <a:pPr algn="ctr">
              <a:lnSpc>
                <a:spcPts val="3640"/>
              </a:lnSpc>
            </a:pPr>
            <a:r>
              <a:rPr lang="en-US" sz="2600">
                <a:solidFill>
                  <a:srgbClr val="000000"/>
                </a:solidFill>
                <a:latin typeface="Open Sans"/>
              </a:rPr>
              <a:t> KiddO Zone: children entertainment spaces.</a:t>
            </a:r>
          </a:p>
          <a:p>
            <a:pPr algn="ctr">
              <a:lnSpc>
                <a:spcPts val="3640"/>
              </a:lnSpc>
            </a:pPr>
            <a:r>
              <a:rPr lang="en-US" sz="2600">
                <a:solidFill>
                  <a:srgbClr val="000000"/>
                </a:solidFill>
                <a:latin typeface="Open Sans"/>
              </a:rPr>
              <a:t>Nautical activities. </a:t>
            </a:r>
          </a:p>
          <a:p>
            <a:pPr algn="ctr">
              <a:lnSpc>
                <a:spcPts val="3640"/>
              </a:lnSpc>
            </a:pPr>
            <a:r>
              <a:rPr lang="en-US" sz="2600">
                <a:solidFill>
                  <a:srgbClr val="000000"/>
                </a:solidFill>
                <a:latin typeface="Open Sans"/>
              </a:rPr>
              <a:t> Complimentary Grand Oasis Runaway at Grand Oasis Cancun (transportation not included).</a:t>
            </a:r>
          </a:p>
          <a:p>
            <a:pPr algn="ctr">
              <a:lnSpc>
                <a:spcPts val="3080"/>
              </a:lnSpc>
            </a:pPr>
            <a:endParaRPr lang="en-US" sz="2600">
              <a:solidFill>
                <a:srgbClr val="000000"/>
              </a:solidFill>
              <a:latin typeface="Open Sans"/>
            </a:endParaRPr>
          </a:p>
          <a:p>
            <a:pPr algn="ctr">
              <a:lnSpc>
                <a:spcPts val="3080"/>
              </a:lnSpc>
            </a:pPr>
            <a:endParaRPr lang="en-US" sz="2600">
              <a:solidFill>
                <a:srgbClr val="000000"/>
              </a:solidFill>
              <a:latin typeface="Open Sans"/>
            </a:endParaRPr>
          </a:p>
        </p:txBody>
      </p:sp>
      <p:pic>
        <p:nvPicPr>
          <p:cNvPr id="15" name="Picture 14">
            <a:extLst>
              <a:ext uri="{FF2B5EF4-FFF2-40B4-BE49-F238E27FC236}">
                <a16:creationId xmlns:a16="http://schemas.microsoft.com/office/drawing/2014/main" id="{83FCF667-31FB-6CE3-631A-7D9357D364BD}"/>
              </a:ext>
            </a:extLst>
          </p:cNvPr>
          <p:cNvPicPr>
            <a:picLocks noChangeAspect="1"/>
          </p:cNvPicPr>
          <p:nvPr/>
        </p:nvPicPr>
        <p:blipFill>
          <a:blip r:embed="rId6"/>
          <a:stretch>
            <a:fillRect/>
          </a:stretch>
        </p:blipFill>
        <p:spPr>
          <a:xfrm>
            <a:off x="1102076" y="647700"/>
            <a:ext cx="4359018" cy="243861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6023978" cy="4240229"/>
            <a:chOff x="0" y="0"/>
            <a:chExt cx="8031971" cy="5653639"/>
          </a:xfrm>
        </p:grpSpPr>
        <p:pic>
          <p:nvPicPr>
            <p:cNvPr id="3" name="Picture 3"/>
            <p:cNvPicPr>
              <a:picLocks noChangeAspect="1"/>
            </p:cNvPicPr>
            <p:nvPr/>
          </p:nvPicPr>
          <p:blipFill>
            <a:blip r:embed="rId2"/>
            <a:srcRect l="2644" r="2644"/>
            <a:stretch>
              <a:fillRect/>
            </a:stretch>
          </p:blipFill>
          <p:spPr>
            <a:xfrm>
              <a:off x="0" y="0"/>
              <a:ext cx="8031971" cy="5653639"/>
            </a:xfrm>
            <a:prstGeom prst="rect">
              <a:avLst/>
            </a:prstGeom>
          </p:spPr>
        </p:pic>
      </p:grpSp>
      <p:grpSp>
        <p:nvGrpSpPr>
          <p:cNvPr id="4" name="Group 4"/>
          <p:cNvGrpSpPr/>
          <p:nvPr/>
        </p:nvGrpSpPr>
        <p:grpSpPr>
          <a:xfrm>
            <a:off x="0" y="4240229"/>
            <a:ext cx="6023978" cy="903271"/>
            <a:chOff x="0" y="0"/>
            <a:chExt cx="1586562" cy="237898"/>
          </a:xfrm>
        </p:grpSpPr>
        <p:sp>
          <p:nvSpPr>
            <p:cNvPr id="5" name="Freeform 5"/>
            <p:cNvSpPr/>
            <p:nvPr/>
          </p:nvSpPr>
          <p:spPr>
            <a:xfrm>
              <a:off x="0" y="0"/>
              <a:ext cx="1586562" cy="237898"/>
            </a:xfrm>
            <a:custGeom>
              <a:avLst/>
              <a:gdLst/>
              <a:ahLst/>
              <a:cxnLst/>
              <a:rect l="l" t="t" r="r" b="b"/>
              <a:pathLst>
                <a:path w="1586562" h="237898">
                  <a:moveTo>
                    <a:pt x="0" y="0"/>
                  </a:moveTo>
                  <a:lnTo>
                    <a:pt x="1586562" y="0"/>
                  </a:lnTo>
                  <a:lnTo>
                    <a:pt x="1586562" y="237898"/>
                  </a:lnTo>
                  <a:lnTo>
                    <a:pt x="0" y="237898"/>
                  </a:lnTo>
                  <a:close/>
                </a:path>
              </a:pathLst>
            </a:custGeom>
            <a:solidFill>
              <a:srgbClr val="04B3B0"/>
            </a:solidFill>
          </p:spPr>
          <p:txBody>
            <a:bodyPr/>
            <a:lstStyle/>
            <a:p>
              <a:endParaRPr lang="en-GB">
                <a:highlight>
                  <a:srgbClr val="000080"/>
                </a:highlight>
              </a:endParaRPr>
            </a:p>
          </p:txBody>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highlight>
                  <a:srgbClr val="000080"/>
                </a:highlight>
              </a:endParaRPr>
            </a:p>
          </p:txBody>
        </p:sp>
      </p:grpSp>
      <p:grpSp>
        <p:nvGrpSpPr>
          <p:cNvPr id="7" name="Group 7"/>
          <p:cNvGrpSpPr/>
          <p:nvPr/>
        </p:nvGrpSpPr>
        <p:grpSpPr>
          <a:xfrm>
            <a:off x="0" y="5139222"/>
            <a:ext cx="6023978" cy="903271"/>
            <a:chOff x="0" y="0"/>
            <a:chExt cx="1586562" cy="237898"/>
          </a:xfrm>
        </p:grpSpPr>
        <p:sp>
          <p:nvSpPr>
            <p:cNvPr id="8" name="Freeform 8"/>
            <p:cNvSpPr/>
            <p:nvPr/>
          </p:nvSpPr>
          <p:spPr>
            <a:xfrm>
              <a:off x="0" y="0"/>
              <a:ext cx="1586562" cy="237898"/>
            </a:xfrm>
            <a:custGeom>
              <a:avLst/>
              <a:gdLst/>
              <a:ahLst/>
              <a:cxnLst/>
              <a:rect l="l" t="t" r="r" b="b"/>
              <a:pathLst>
                <a:path w="1586562" h="237898">
                  <a:moveTo>
                    <a:pt x="0" y="0"/>
                  </a:moveTo>
                  <a:lnTo>
                    <a:pt x="1586562" y="0"/>
                  </a:lnTo>
                  <a:lnTo>
                    <a:pt x="1586562" y="237898"/>
                  </a:lnTo>
                  <a:lnTo>
                    <a:pt x="0" y="237898"/>
                  </a:lnTo>
                  <a:close/>
                </a:path>
              </a:pathLst>
            </a:custGeom>
            <a:solidFill>
              <a:srgbClr val="04B3B0"/>
            </a:solidFill>
          </p:spPr>
          <p:txBody>
            <a:bodyPr/>
            <a:lstStyle/>
            <a:p>
              <a:endParaRPr lang="en-GB">
                <a:solidFill>
                  <a:schemeClr val="tx2">
                    <a:lumMod val="60000"/>
                    <a:lumOff val="40000"/>
                  </a:schemeClr>
                </a:solidFill>
              </a:endParaRPr>
            </a:p>
          </p:txBody>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solidFill>
                  <a:schemeClr val="tx2">
                    <a:lumMod val="60000"/>
                    <a:lumOff val="40000"/>
                  </a:schemeClr>
                </a:solidFill>
              </a:endParaRPr>
            </a:p>
          </p:txBody>
        </p:sp>
      </p:grpSp>
      <p:grpSp>
        <p:nvGrpSpPr>
          <p:cNvPr id="10" name="Group 10"/>
          <p:cNvGrpSpPr/>
          <p:nvPr/>
        </p:nvGrpSpPr>
        <p:grpSpPr>
          <a:xfrm>
            <a:off x="12366543" y="5143500"/>
            <a:ext cx="5921457" cy="903271"/>
            <a:chOff x="0" y="0"/>
            <a:chExt cx="1559561" cy="237898"/>
          </a:xfrm>
        </p:grpSpPr>
        <p:sp>
          <p:nvSpPr>
            <p:cNvPr id="11" name="Freeform 11"/>
            <p:cNvSpPr/>
            <p:nvPr/>
          </p:nvSpPr>
          <p:spPr>
            <a:xfrm>
              <a:off x="0" y="0"/>
              <a:ext cx="1559561" cy="237898"/>
            </a:xfrm>
            <a:custGeom>
              <a:avLst/>
              <a:gdLst/>
              <a:ahLst/>
              <a:cxnLst/>
              <a:rect l="l" t="t" r="r" b="b"/>
              <a:pathLst>
                <a:path w="1559561" h="237898">
                  <a:moveTo>
                    <a:pt x="0" y="0"/>
                  </a:moveTo>
                  <a:lnTo>
                    <a:pt x="1559561" y="0"/>
                  </a:lnTo>
                  <a:lnTo>
                    <a:pt x="1559561" y="237898"/>
                  </a:lnTo>
                  <a:lnTo>
                    <a:pt x="0" y="237898"/>
                  </a:lnTo>
                  <a:close/>
                </a:path>
              </a:pathLst>
            </a:custGeom>
            <a:solidFill>
              <a:srgbClr val="04B3B0"/>
            </a:solidFill>
          </p:spPr>
          <p:txBody>
            <a:bodyPr/>
            <a:lstStyle/>
            <a:p>
              <a:endParaRPr lang="en-GB"/>
            </a:p>
          </p:txBody>
        </p:sp>
        <p:sp>
          <p:nvSpPr>
            <p:cNvPr id="12" name="TextBox 12"/>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3" name="TextBox 13"/>
          <p:cNvSpPr txBox="1"/>
          <p:nvPr/>
        </p:nvSpPr>
        <p:spPr>
          <a:xfrm>
            <a:off x="6086571" y="1649396"/>
            <a:ext cx="6213297" cy="8947321"/>
          </a:xfrm>
          <a:prstGeom prst="rect">
            <a:avLst/>
          </a:prstGeom>
        </p:spPr>
        <p:txBody>
          <a:bodyPr lIns="0" tIns="0" rIns="0" bIns="0" rtlCol="0" anchor="t">
            <a:spAutoFit/>
          </a:bodyPr>
          <a:lstStyle/>
          <a:p>
            <a:pPr algn="ctr">
              <a:lnSpc>
                <a:spcPts val="3499"/>
              </a:lnSpc>
            </a:pPr>
            <a:r>
              <a:rPr lang="en-US" sz="2499" dirty="0">
                <a:solidFill>
                  <a:srgbClr val="000000"/>
                </a:solidFill>
                <a:latin typeface="Open Sans"/>
              </a:rPr>
              <a:t>King Size or Two Double Beds</a:t>
            </a:r>
          </a:p>
          <a:p>
            <a:pPr algn="ctr">
              <a:lnSpc>
                <a:spcPts val="3499"/>
              </a:lnSpc>
            </a:pPr>
            <a:r>
              <a:rPr lang="en-US" sz="2499" dirty="0">
                <a:solidFill>
                  <a:srgbClr val="000000"/>
                </a:solidFill>
                <a:latin typeface="Open Sans"/>
              </a:rPr>
              <a:t>Minibar: cool drinks, beer and water</a:t>
            </a:r>
          </a:p>
          <a:p>
            <a:pPr algn="ctr">
              <a:lnSpc>
                <a:spcPts val="3499"/>
              </a:lnSpc>
            </a:pPr>
            <a:r>
              <a:rPr lang="en-US" sz="2499" dirty="0">
                <a:solidFill>
                  <a:srgbClr val="000000"/>
                </a:solidFill>
                <a:latin typeface="Open Sans"/>
              </a:rPr>
              <a:t>Coffee machine</a:t>
            </a:r>
          </a:p>
          <a:p>
            <a:pPr algn="ctr">
              <a:lnSpc>
                <a:spcPts val="3499"/>
              </a:lnSpc>
            </a:pPr>
            <a:r>
              <a:rPr lang="en-US" sz="2499" dirty="0">
                <a:solidFill>
                  <a:srgbClr val="000000"/>
                </a:solidFill>
                <a:latin typeface="Open Sans"/>
              </a:rPr>
              <a:t>Air conditioning</a:t>
            </a:r>
          </a:p>
          <a:p>
            <a:pPr algn="ctr">
              <a:lnSpc>
                <a:spcPts val="3499"/>
              </a:lnSpc>
            </a:pPr>
            <a:r>
              <a:rPr lang="en-US" sz="2499" dirty="0">
                <a:solidFill>
                  <a:srgbClr val="000000"/>
                </a:solidFill>
                <a:latin typeface="Open Sans"/>
              </a:rPr>
              <a:t>Bath amenities and beach towels</a:t>
            </a:r>
          </a:p>
          <a:p>
            <a:pPr algn="ctr">
              <a:lnSpc>
                <a:spcPts val="3499"/>
              </a:lnSpc>
            </a:pPr>
            <a:r>
              <a:rPr lang="en-US" sz="2499" dirty="0">
                <a:solidFill>
                  <a:srgbClr val="000000"/>
                </a:solidFill>
                <a:latin typeface="Open Sans"/>
              </a:rPr>
              <a:t>USB ports</a:t>
            </a:r>
          </a:p>
          <a:p>
            <a:pPr algn="ctr">
              <a:lnSpc>
                <a:spcPts val="3499"/>
              </a:lnSpc>
            </a:pPr>
            <a:r>
              <a:rPr lang="en-US" sz="2499" dirty="0">
                <a:solidFill>
                  <a:srgbClr val="000000"/>
                </a:solidFill>
                <a:latin typeface="Open Sans"/>
              </a:rPr>
              <a:t>Iron and Ironing board</a:t>
            </a:r>
          </a:p>
          <a:p>
            <a:pPr algn="ctr">
              <a:lnSpc>
                <a:spcPts val="3499"/>
              </a:lnSpc>
            </a:pPr>
            <a:r>
              <a:rPr lang="en-US" sz="2499" dirty="0">
                <a:solidFill>
                  <a:srgbClr val="000000"/>
                </a:solidFill>
                <a:latin typeface="Open Sans"/>
              </a:rPr>
              <a:t>Flat screen TV</a:t>
            </a:r>
          </a:p>
          <a:p>
            <a:pPr algn="ctr">
              <a:lnSpc>
                <a:spcPts val="3499"/>
              </a:lnSpc>
            </a:pPr>
            <a:r>
              <a:rPr lang="en-US" sz="2499" dirty="0" err="1">
                <a:solidFill>
                  <a:srgbClr val="000000"/>
                </a:solidFill>
                <a:latin typeface="Open Sans"/>
              </a:rPr>
              <a:t>Ipod</a:t>
            </a:r>
            <a:r>
              <a:rPr lang="en-US" sz="2499" dirty="0">
                <a:solidFill>
                  <a:srgbClr val="000000"/>
                </a:solidFill>
                <a:latin typeface="Open Sans"/>
              </a:rPr>
              <a:t> console and alarm clock radio</a:t>
            </a:r>
          </a:p>
          <a:p>
            <a:pPr algn="ctr">
              <a:lnSpc>
                <a:spcPts val="3499"/>
              </a:lnSpc>
            </a:pPr>
            <a:r>
              <a:rPr lang="en-US" sz="2499" dirty="0">
                <a:solidFill>
                  <a:srgbClr val="000000"/>
                </a:solidFill>
                <a:latin typeface="Open Sans"/>
              </a:rPr>
              <a:t>WIFI </a:t>
            </a:r>
          </a:p>
          <a:p>
            <a:pPr algn="ctr">
              <a:lnSpc>
                <a:spcPts val="3499"/>
              </a:lnSpc>
            </a:pPr>
            <a:r>
              <a:rPr lang="en-US" sz="2499" dirty="0">
                <a:solidFill>
                  <a:srgbClr val="000000"/>
                </a:solidFill>
                <a:latin typeface="Open Sans"/>
              </a:rPr>
              <a:t>Safety box</a:t>
            </a:r>
          </a:p>
          <a:p>
            <a:pPr algn="ctr">
              <a:lnSpc>
                <a:spcPts val="3499"/>
              </a:lnSpc>
            </a:pPr>
            <a:endParaRPr lang="en-US" sz="2499" dirty="0">
              <a:solidFill>
                <a:srgbClr val="000000"/>
              </a:solidFill>
              <a:latin typeface="Open Sans"/>
            </a:endParaRPr>
          </a:p>
          <a:p>
            <a:pPr algn="ctr">
              <a:lnSpc>
                <a:spcPts val="3499"/>
              </a:lnSpc>
            </a:pPr>
            <a:r>
              <a:rPr lang="en-US" sz="2499" dirty="0">
                <a:solidFill>
                  <a:srgbClr val="000000"/>
                </a:solidFill>
                <a:highlight>
                  <a:srgbClr val="FFFF00"/>
                </a:highlight>
                <a:latin typeface="Open Sans"/>
              </a:rPr>
              <a:t>*Junior Suite has an in room jacuzzi</a:t>
            </a:r>
          </a:p>
          <a:p>
            <a:pPr algn="ctr">
              <a:lnSpc>
                <a:spcPts val="3499"/>
              </a:lnSpc>
            </a:pPr>
            <a:endParaRPr lang="en-US" sz="2499" dirty="0">
              <a:solidFill>
                <a:srgbClr val="000000"/>
              </a:solidFill>
              <a:latin typeface="Open Sans"/>
            </a:endParaRPr>
          </a:p>
          <a:p>
            <a:pPr algn="ctr">
              <a:lnSpc>
                <a:spcPts val="3499"/>
              </a:lnSpc>
            </a:pPr>
            <a:r>
              <a:rPr lang="en-US" sz="2499" dirty="0">
                <a:solidFill>
                  <a:srgbClr val="000000"/>
                </a:solidFill>
                <a:latin typeface="Open Sans"/>
              </a:rPr>
              <a:t>*Family Suite is guaranteed 2 interconnecting rooms</a:t>
            </a:r>
          </a:p>
          <a:p>
            <a:pPr algn="ctr">
              <a:lnSpc>
                <a:spcPts val="3499"/>
              </a:lnSpc>
            </a:pPr>
            <a:endParaRPr lang="en-US" sz="2499" dirty="0">
              <a:solidFill>
                <a:srgbClr val="000000"/>
              </a:solidFill>
              <a:latin typeface="Open Sans"/>
            </a:endParaRPr>
          </a:p>
          <a:p>
            <a:pPr algn="ctr">
              <a:lnSpc>
                <a:spcPts val="3499"/>
              </a:lnSpc>
            </a:pPr>
            <a:endParaRPr lang="en-US" sz="2499" dirty="0">
              <a:solidFill>
                <a:srgbClr val="000000"/>
              </a:solidFill>
              <a:latin typeface="Open Sans"/>
            </a:endParaRPr>
          </a:p>
          <a:p>
            <a:pPr algn="ctr">
              <a:lnSpc>
                <a:spcPts val="3499"/>
              </a:lnSpc>
            </a:pPr>
            <a:endParaRPr lang="en-US" sz="2499" dirty="0">
              <a:solidFill>
                <a:srgbClr val="000000"/>
              </a:solidFill>
              <a:latin typeface="Open Sans"/>
            </a:endParaRPr>
          </a:p>
          <a:p>
            <a:pPr algn="ctr">
              <a:lnSpc>
                <a:spcPts val="3499"/>
              </a:lnSpc>
            </a:pPr>
            <a:endParaRPr lang="en-US" sz="2499" dirty="0">
              <a:solidFill>
                <a:srgbClr val="000000"/>
              </a:solidFill>
              <a:latin typeface="Open Sans"/>
            </a:endParaRPr>
          </a:p>
        </p:txBody>
      </p:sp>
      <p:sp>
        <p:nvSpPr>
          <p:cNvPr id="14" name="TextBox 14"/>
          <p:cNvSpPr txBox="1"/>
          <p:nvPr/>
        </p:nvSpPr>
        <p:spPr>
          <a:xfrm>
            <a:off x="6457652" y="341149"/>
            <a:ext cx="5372695" cy="863457"/>
          </a:xfrm>
          <a:prstGeom prst="rect">
            <a:avLst/>
          </a:prstGeom>
        </p:spPr>
        <p:txBody>
          <a:bodyPr lIns="0" tIns="0" rIns="0" bIns="0" rtlCol="0" anchor="t">
            <a:spAutoFit/>
          </a:bodyPr>
          <a:lstStyle/>
          <a:p>
            <a:pPr algn="ctr">
              <a:lnSpc>
                <a:spcPts val="7000"/>
              </a:lnSpc>
            </a:pPr>
            <a:r>
              <a:rPr lang="en-US" sz="5000">
                <a:solidFill>
                  <a:srgbClr val="000000"/>
                </a:solidFill>
                <a:latin typeface="Open Sans"/>
              </a:rPr>
              <a:t>All Rooms Feature</a:t>
            </a:r>
          </a:p>
        </p:txBody>
      </p:sp>
      <p:sp>
        <p:nvSpPr>
          <p:cNvPr id="15" name="TextBox 15"/>
          <p:cNvSpPr txBox="1"/>
          <p:nvPr/>
        </p:nvSpPr>
        <p:spPr>
          <a:xfrm>
            <a:off x="1969027" y="4799020"/>
            <a:ext cx="1774031" cy="580390"/>
          </a:xfrm>
          <a:prstGeom prst="rect">
            <a:avLst/>
          </a:prstGeom>
        </p:spPr>
        <p:txBody>
          <a:bodyPr lIns="0" tIns="0" rIns="0" bIns="0" rtlCol="0" anchor="t">
            <a:spAutoFit/>
          </a:bodyPr>
          <a:lstStyle/>
          <a:p>
            <a:pPr algn="ctr">
              <a:lnSpc>
                <a:spcPts val="4759"/>
              </a:lnSpc>
            </a:pPr>
            <a:r>
              <a:rPr lang="en-US" sz="3399" dirty="0">
                <a:solidFill>
                  <a:srgbClr val="FFFFFF"/>
                </a:solidFill>
                <a:latin typeface="Open Sans Light"/>
              </a:rPr>
              <a:t>Standard</a:t>
            </a:r>
          </a:p>
        </p:txBody>
      </p:sp>
      <p:grpSp>
        <p:nvGrpSpPr>
          <p:cNvPr id="17" name="Group 17"/>
          <p:cNvGrpSpPr/>
          <p:nvPr/>
        </p:nvGrpSpPr>
        <p:grpSpPr>
          <a:xfrm>
            <a:off x="12366543" y="4240229"/>
            <a:ext cx="5921457" cy="903271"/>
            <a:chOff x="0" y="0"/>
            <a:chExt cx="1559561" cy="237898"/>
          </a:xfrm>
        </p:grpSpPr>
        <p:sp>
          <p:nvSpPr>
            <p:cNvPr id="18" name="Freeform 18"/>
            <p:cNvSpPr/>
            <p:nvPr/>
          </p:nvSpPr>
          <p:spPr>
            <a:xfrm>
              <a:off x="0" y="0"/>
              <a:ext cx="1559561" cy="237898"/>
            </a:xfrm>
            <a:custGeom>
              <a:avLst/>
              <a:gdLst/>
              <a:ahLst/>
              <a:cxnLst/>
              <a:rect l="l" t="t" r="r" b="b"/>
              <a:pathLst>
                <a:path w="1559561" h="237898">
                  <a:moveTo>
                    <a:pt x="0" y="0"/>
                  </a:moveTo>
                  <a:lnTo>
                    <a:pt x="1559561" y="0"/>
                  </a:lnTo>
                  <a:lnTo>
                    <a:pt x="1559561" y="237898"/>
                  </a:lnTo>
                  <a:lnTo>
                    <a:pt x="0" y="237898"/>
                  </a:lnTo>
                  <a:close/>
                </a:path>
              </a:pathLst>
            </a:custGeom>
            <a:solidFill>
              <a:srgbClr val="04B3B0"/>
            </a:solidFill>
          </p:spPr>
          <p:txBody>
            <a:bodyPr/>
            <a:lstStyle/>
            <a:p>
              <a:endParaRPr lang="en-GB"/>
            </a:p>
          </p:txBody>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20" name="TextBox 20"/>
          <p:cNvSpPr txBox="1"/>
          <p:nvPr/>
        </p:nvSpPr>
        <p:spPr>
          <a:xfrm>
            <a:off x="12895605" y="4363085"/>
            <a:ext cx="4796658" cy="580390"/>
          </a:xfrm>
          <a:prstGeom prst="rect">
            <a:avLst/>
          </a:prstGeom>
        </p:spPr>
        <p:txBody>
          <a:bodyPr lIns="0" tIns="0" rIns="0" bIns="0" rtlCol="0" anchor="t">
            <a:spAutoFit/>
          </a:bodyPr>
          <a:lstStyle/>
          <a:p>
            <a:pPr algn="ctr">
              <a:lnSpc>
                <a:spcPts val="4759"/>
              </a:lnSpc>
            </a:pPr>
            <a:r>
              <a:rPr lang="en-US" sz="3399">
                <a:solidFill>
                  <a:srgbClr val="FFFFFF"/>
                </a:solidFill>
                <a:latin typeface="Open Sans Light"/>
              </a:rPr>
              <a:t>Junior Suite Beach Front</a:t>
            </a:r>
          </a:p>
        </p:txBody>
      </p:sp>
      <p:sp>
        <p:nvSpPr>
          <p:cNvPr id="21" name="TextBox 21"/>
          <p:cNvSpPr txBox="1"/>
          <p:nvPr/>
        </p:nvSpPr>
        <p:spPr>
          <a:xfrm>
            <a:off x="13001476" y="5267325"/>
            <a:ext cx="4796658" cy="580390"/>
          </a:xfrm>
          <a:prstGeom prst="rect">
            <a:avLst/>
          </a:prstGeom>
        </p:spPr>
        <p:txBody>
          <a:bodyPr lIns="0" tIns="0" rIns="0" bIns="0" rtlCol="0" anchor="t">
            <a:spAutoFit/>
          </a:bodyPr>
          <a:lstStyle/>
          <a:p>
            <a:pPr algn="ctr">
              <a:lnSpc>
                <a:spcPts val="4759"/>
              </a:lnSpc>
            </a:pPr>
            <a:r>
              <a:rPr lang="en-US" sz="3399">
                <a:solidFill>
                  <a:srgbClr val="FFFFFF"/>
                </a:solidFill>
                <a:latin typeface="Open Sans Light"/>
              </a:rPr>
              <a:t>Family Suite</a:t>
            </a:r>
          </a:p>
        </p:txBody>
      </p:sp>
      <p:grpSp>
        <p:nvGrpSpPr>
          <p:cNvPr id="22" name="Group 22"/>
          <p:cNvGrpSpPr/>
          <p:nvPr/>
        </p:nvGrpSpPr>
        <p:grpSpPr>
          <a:xfrm>
            <a:off x="0" y="6046771"/>
            <a:ext cx="6023978" cy="4240229"/>
            <a:chOff x="0" y="0"/>
            <a:chExt cx="8031971" cy="5653639"/>
          </a:xfrm>
        </p:grpSpPr>
        <p:pic>
          <p:nvPicPr>
            <p:cNvPr id="23" name="Picture 23"/>
            <p:cNvPicPr>
              <a:picLocks noChangeAspect="1"/>
            </p:cNvPicPr>
            <p:nvPr/>
          </p:nvPicPr>
          <p:blipFill>
            <a:blip r:embed="rId3"/>
            <a:srcRect l="2614" r="2614"/>
            <a:stretch>
              <a:fillRect/>
            </a:stretch>
          </p:blipFill>
          <p:spPr>
            <a:xfrm>
              <a:off x="0" y="0"/>
              <a:ext cx="8031971" cy="5653639"/>
            </a:xfrm>
            <a:prstGeom prst="rect">
              <a:avLst/>
            </a:prstGeom>
          </p:spPr>
        </p:pic>
      </p:grpSp>
      <p:grpSp>
        <p:nvGrpSpPr>
          <p:cNvPr id="24" name="Group 24"/>
          <p:cNvGrpSpPr/>
          <p:nvPr/>
        </p:nvGrpSpPr>
        <p:grpSpPr>
          <a:xfrm>
            <a:off x="12366543" y="0"/>
            <a:ext cx="5957303" cy="4240229"/>
            <a:chOff x="0" y="0"/>
            <a:chExt cx="7943071" cy="5653639"/>
          </a:xfrm>
        </p:grpSpPr>
        <p:pic>
          <p:nvPicPr>
            <p:cNvPr id="25" name="Picture 25"/>
            <p:cNvPicPr>
              <a:picLocks noChangeAspect="1"/>
            </p:cNvPicPr>
            <p:nvPr/>
          </p:nvPicPr>
          <p:blipFill>
            <a:blip r:embed="rId4"/>
            <a:srcRect l="3168" r="3168"/>
            <a:stretch>
              <a:fillRect/>
            </a:stretch>
          </p:blipFill>
          <p:spPr>
            <a:xfrm>
              <a:off x="0" y="0"/>
              <a:ext cx="7943071" cy="5653639"/>
            </a:xfrm>
            <a:prstGeom prst="rect">
              <a:avLst/>
            </a:prstGeom>
          </p:spPr>
        </p:pic>
      </p:grpSp>
      <p:grpSp>
        <p:nvGrpSpPr>
          <p:cNvPr id="26" name="Group 26"/>
          <p:cNvGrpSpPr/>
          <p:nvPr/>
        </p:nvGrpSpPr>
        <p:grpSpPr>
          <a:xfrm>
            <a:off x="12366543" y="6046771"/>
            <a:ext cx="5894710" cy="4240229"/>
            <a:chOff x="0" y="0"/>
            <a:chExt cx="7859613" cy="5653639"/>
          </a:xfrm>
        </p:grpSpPr>
        <p:pic>
          <p:nvPicPr>
            <p:cNvPr id="27" name="Picture 27"/>
            <p:cNvPicPr>
              <a:picLocks noChangeAspect="1"/>
            </p:cNvPicPr>
            <p:nvPr/>
          </p:nvPicPr>
          <p:blipFill>
            <a:blip r:embed="rId5"/>
            <a:srcRect l="3602" r="3602"/>
            <a:stretch>
              <a:fillRect/>
            </a:stretch>
          </p:blipFill>
          <p:spPr>
            <a:xfrm>
              <a:off x="0" y="0"/>
              <a:ext cx="7859613" cy="5653639"/>
            </a:xfrm>
            <a:prstGeom prst="rect">
              <a:avLst/>
            </a:prstGeom>
          </p:spPr>
        </p:pic>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756320"/>
            <a:ext cx="11162357" cy="8530680"/>
            <a:chOff x="0" y="0"/>
            <a:chExt cx="14883143" cy="11374239"/>
          </a:xfrm>
        </p:grpSpPr>
        <p:pic>
          <p:nvPicPr>
            <p:cNvPr id="3" name="Picture 3"/>
            <p:cNvPicPr>
              <a:picLocks noChangeAspect="1"/>
            </p:cNvPicPr>
            <p:nvPr/>
          </p:nvPicPr>
          <p:blipFill>
            <a:blip r:embed="rId2"/>
            <a:srcRect l="6267" r="6267"/>
            <a:stretch>
              <a:fillRect/>
            </a:stretch>
          </p:blipFill>
          <p:spPr>
            <a:xfrm>
              <a:off x="0" y="0"/>
              <a:ext cx="7378072" cy="5623620"/>
            </a:xfrm>
            <a:prstGeom prst="rect">
              <a:avLst/>
            </a:prstGeom>
          </p:spPr>
        </p:pic>
        <p:pic>
          <p:nvPicPr>
            <p:cNvPr id="4" name="Picture 4"/>
            <p:cNvPicPr>
              <a:picLocks noChangeAspect="1"/>
            </p:cNvPicPr>
            <p:nvPr/>
          </p:nvPicPr>
          <p:blipFill>
            <a:blip r:embed="rId3"/>
            <a:srcRect l="6267" r="6267"/>
            <a:stretch>
              <a:fillRect/>
            </a:stretch>
          </p:blipFill>
          <p:spPr>
            <a:xfrm>
              <a:off x="7505072" y="0"/>
              <a:ext cx="7378072" cy="5623620"/>
            </a:xfrm>
            <a:prstGeom prst="rect">
              <a:avLst/>
            </a:prstGeom>
          </p:spPr>
        </p:pic>
        <p:pic>
          <p:nvPicPr>
            <p:cNvPr id="5" name="Picture 5"/>
            <p:cNvPicPr>
              <a:picLocks noChangeAspect="1"/>
            </p:cNvPicPr>
            <p:nvPr/>
          </p:nvPicPr>
          <p:blipFill>
            <a:blip r:embed="rId4"/>
            <a:srcRect l="6240" r="6240"/>
            <a:stretch>
              <a:fillRect/>
            </a:stretch>
          </p:blipFill>
          <p:spPr>
            <a:xfrm>
              <a:off x="0" y="5750620"/>
              <a:ext cx="7378072" cy="5623620"/>
            </a:xfrm>
            <a:prstGeom prst="rect">
              <a:avLst/>
            </a:prstGeom>
          </p:spPr>
        </p:pic>
        <p:pic>
          <p:nvPicPr>
            <p:cNvPr id="6" name="Picture 6"/>
            <p:cNvPicPr>
              <a:picLocks noChangeAspect="1"/>
            </p:cNvPicPr>
            <p:nvPr/>
          </p:nvPicPr>
          <p:blipFill>
            <a:blip r:embed="rId5"/>
            <a:srcRect l="6267" r="6267"/>
            <a:stretch>
              <a:fillRect/>
            </a:stretch>
          </p:blipFill>
          <p:spPr>
            <a:xfrm>
              <a:off x="7505072" y="5750620"/>
              <a:ext cx="7378072" cy="5623620"/>
            </a:xfrm>
            <a:prstGeom prst="rect">
              <a:avLst/>
            </a:prstGeom>
          </p:spPr>
        </p:pic>
      </p:grpSp>
      <p:sp>
        <p:nvSpPr>
          <p:cNvPr id="8" name="TextBox 8"/>
          <p:cNvSpPr txBox="1"/>
          <p:nvPr/>
        </p:nvSpPr>
        <p:spPr>
          <a:xfrm>
            <a:off x="914400" y="318045"/>
            <a:ext cx="14592300" cy="927100"/>
          </a:xfrm>
          <a:prstGeom prst="rect">
            <a:avLst/>
          </a:prstGeom>
        </p:spPr>
        <p:txBody>
          <a:bodyPr wrap="square" lIns="0" tIns="0" rIns="0" bIns="0" rtlCol="0" anchor="t">
            <a:spAutoFit/>
          </a:bodyPr>
          <a:lstStyle/>
          <a:p>
            <a:pPr algn="ctr">
              <a:lnSpc>
                <a:spcPts val="7699"/>
              </a:lnSpc>
            </a:pPr>
            <a:r>
              <a:rPr lang="en-US" sz="5499" u="sng" dirty="0">
                <a:solidFill>
                  <a:srgbClr val="000000"/>
                </a:solidFill>
                <a:latin typeface="Open Sans Light Bold"/>
              </a:rPr>
              <a:t>Restaurants &amp; Bars</a:t>
            </a:r>
          </a:p>
        </p:txBody>
      </p:sp>
      <p:sp>
        <p:nvSpPr>
          <p:cNvPr id="9" name="TextBox 9"/>
          <p:cNvSpPr txBox="1"/>
          <p:nvPr/>
        </p:nvSpPr>
        <p:spPr>
          <a:xfrm>
            <a:off x="11674130" y="1708695"/>
            <a:ext cx="6441569" cy="8049640"/>
          </a:xfrm>
          <a:prstGeom prst="rect">
            <a:avLst/>
          </a:prstGeom>
        </p:spPr>
        <p:txBody>
          <a:bodyPr lIns="0" tIns="0" rIns="0" bIns="0" rtlCol="0" anchor="t">
            <a:spAutoFit/>
          </a:bodyPr>
          <a:lstStyle/>
          <a:p>
            <a:pPr>
              <a:lnSpc>
                <a:spcPts val="3499"/>
              </a:lnSpc>
            </a:pPr>
            <a:r>
              <a:rPr lang="en-US" sz="2499" dirty="0">
                <a:solidFill>
                  <a:srgbClr val="000000"/>
                </a:solidFill>
                <a:latin typeface="Open Sans"/>
              </a:rPr>
              <a:t>MAKI TACO - Japanese-Mexican Fusion</a:t>
            </a:r>
          </a:p>
          <a:p>
            <a:pPr>
              <a:lnSpc>
                <a:spcPts val="3499"/>
              </a:lnSpc>
            </a:pPr>
            <a:r>
              <a:rPr lang="en-US" sz="2499" dirty="0">
                <a:solidFill>
                  <a:srgbClr val="000000"/>
                </a:solidFill>
                <a:latin typeface="Open Sans"/>
              </a:rPr>
              <a:t>DOS LUNAS - Italian</a:t>
            </a:r>
          </a:p>
          <a:p>
            <a:pPr>
              <a:lnSpc>
                <a:spcPts val="3499"/>
              </a:lnSpc>
            </a:pPr>
            <a:r>
              <a:rPr lang="en-US" sz="2499" dirty="0">
                <a:solidFill>
                  <a:srgbClr val="000000"/>
                </a:solidFill>
                <a:latin typeface="Open Sans"/>
              </a:rPr>
              <a:t>ARRECIFES BUFFET - International Buffet</a:t>
            </a:r>
          </a:p>
          <a:p>
            <a:pPr>
              <a:lnSpc>
                <a:spcPts val="3499"/>
              </a:lnSpc>
            </a:pPr>
            <a:r>
              <a:rPr lang="en-US" sz="2499" dirty="0">
                <a:solidFill>
                  <a:srgbClr val="000000"/>
                </a:solidFill>
                <a:latin typeface="Open Sans"/>
              </a:rPr>
              <a:t>ARRECIFES TERRAZA- Snack Bar Terrace</a:t>
            </a:r>
          </a:p>
          <a:p>
            <a:pPr>
              <a:lnSpc>
                <a:spcPts val="3499"/>
              </a:lnSpc>
            </a:pPr>
            <a:r>
              <a:rPr lang="en-US" sz="2499" dirty="0">
                <a:solidFill>
                  <a:srgbClr val="000000"/>
                </a:solidFill>
                <a:latin typeface="Open Sans"/>
              </a:rPr>
              <a:t>HIPPIE CHIC GRILL - Grill, tacos, &amp; tortas</a:t>
            </a:r>
          </a:p>
          <a:p>
            <a:pPr>
              <a:lnSpc>
                <a:spcPts val="3499"/>
              </a:lnSpc>
            </a:pPr>
            <a:r>
              <a:rPr lang="en-US" sz="2499" dirty="0">
                <a:solidFill>
                  <a:srgbClr val="000000"/>
                </a:solidFill>
                <a:latin typeface="Open Sans"/>
              </a:rPr>
              <a:t>HACIENDA SARAPE - Mexican</a:t>
            </a:r>
          </a:p>
          <a:p>
            <a:pPr>
              <a:lnSpc>
                <a:spcPts val="3499"/>
              </a:lnSpc>
            </a:pPr>
            <a:endParaRPr lang="en-US" sz="2499" dirty="0">
              <a:solidFill>
                <a:srgbClr val="000000"/>
              </a:solidFill>
              <a:latin typeface="Open Sans"/>
            </a:endParaRPr>
          </a:p>
          <a:p>
            <a:pPr>
              <a:lnSpc>
                <a:spcPts val="3499"/>
              </a:lnSpc>
            </a:pPr>
            <a:r>
              <a:rPr lang="en-US" sz="2499" dirty="0">
                <a:solidFill>
                  <a:srgbClr val="000000"/>
                </a:solidFill>
                <a:latin typeface="Open Sans"/>
              </a:rPr>
              <a:t>LE PETIT CHEF - Sensory Gastronomy * </a:t>
            </a:r>
          </a:p>
          <a:p>
            <a:pPr>
              <a:lnSpc>
                <a:spcPts val="3499"/>
              </a:lnSpc>
            </a:pPr>
            <a:r>
              <a:rPr lang="en-US" sz="2499" dirty="0">
                <a:solidFill>
                  <a:srgbClr val="000000"/>
                </a:solidFill>
                <a:latin typeface="Open Sans"/>
              </a:rPr>
              <a:t>COFFEE &amp; ME - Coffee shop</a:t>
            </a:r>
          </a:p>
          <a:p>
            <a:pPr>
              <a:lnSpc>
                <a:spcPts val="3499"/>
              </a:lnSpc>
            </a:pPr>
            <a:endParaRPr lang="en-US" sz="2499" dirty="0">
              <a:solidFill>
                <a:srgbClr val="000000"/>
              </a:solidFill>
              <a:latin typeface="Open Sans"/>
            </a:endParaRPr>
          </a:p>
          <a:p>
            <a:pPr>
              <a:lnSpc>
                <a:spcPts val="3499"/>
              </a:lnSpc>
            </a:pPr>
            <a:r>
              <a:rPr lang="en-US" sz="2499" dirty="0">
                <a:solidFill>
                  <a:srgbClr val="000000"/>
                </a:solidFill>
                <a:latin typeface="Open Sans"/>
              </a:rPr>
              <a:t>ARRECIFIES BEACH BAR</a:t>
            </a:r>
          </a:p>
          <a:p>
            <a:pPr>
              <a:lnSpc>
                <a:spcPts val="3499"/>
              </a:lnSpc>
            </a:pPr>
            <a:r>
              <a:rPr lang="en-US" sz="2499" dirty="0">
                <a:solidFill>
                  <a:srgbClr val="000000"/>
                </a:solidFill>
                <a:latin typeface="Open Sans"/>
              </a:rPr>
              <a:t>LAS PALMAS BAR</a:t>
            </a:r>
          </a:p>
          <a:p>
            <a:pPr>
              <a:lnSpc>
                <a:spcPts val="3499"/>
              </a:lnSpc>
            </a:pPr>
            <a:r>
              <a:rPr lang="en-US" sz="2499" dirty="0">
                <a:solidFill>
                  <a:srgbClr val="000000"/>
                </a:solidFill>
                <a:latin typeface="Open Sans"/>
              </a:rPr>
              <a:t>SCRAPE BAR</a:t>
            </a:r>
          </a:p>
          <a:p>
            <a:pPr>
              <a:lnSpc>
                <a:spcPts val="3499"/>
              </a:lnSpc>
            </a:pPr>
            <a:r>
              <a:rPr lang="en-US" sz="2499" dirty="0">
                <a:solidFill>
                  <a:srgbClr val="000000"/>
                </a:solidFill>
                <a:latin typeface="Open Sans"/>
              </a:rPr>
              <a:t>LA CANTINA</a:t>
            </a:r>
          </a:p>
          <a:p>
            <a:pPr>
              <a:lnSpc>
                <a:spcPts val="3499"/>
              </a:lnSpc>
            </a:pPr>
            <a:endParaRPr lang="en-US" sz="2499" dirty="0">
              <a:solidFill>
                <a:srgbClr val="000000"/>
              </a:solidFill>
              <a:latin typeface="Open Sans"/>
            </a:endParaRPr>
          </a:p>
          <a:p>
            <a:pPr>
              <a:lnSpc>
                <a:spcPts val="3499"/>
              </a:lnSpc>
            </a:pPr>
            <a:endParaRPr lang="en-US" sz="2499" dirty="0">
              <a:solidFill>
                <a:srgbClr val="000000"/>
              </a:solidFill>
              <a:latin typeface="Open Sans"/>
            </a:endParaRPr>
          </a:p>
          <a:p>
            <a:pPr>
              <a:lnSpc>
                <a:spcPts val="3499"/>
              </a:lnSpc>
            </a:pPr>
            <a:r>
              <a:rPr lang="en-US" sz="2499" dirty="0">
                <a:solidFill>
                  <a:srgbClr val="000000"/>
                </a:solidFill>
                <a:latin typeface="Open Sans"/>
              </a:rPr>
              <a:t>*Additional Cost</a:t>
            </a:r>
          </a:p>
          <a:p>
            <a:pPr>
              <a:lnSpc>
                <a:spcPts val="3499"/>
              </a:lnSpc>
            </a:pPr>
            <a:endParaRPr lang="en-US" sz="2499" dirty="0">
              <a:solidFill>
                <a:srgbClr val="000000"/>
              </a:solidFill>
              <a:latin typeface="Open Sa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5143500"/>
            <a:ext cx="18288000" cy="4504802"/>
            <a:chOff x="0" y="0"/>
            <a:chExt cx="24384000" cy="6006403"/>
          </a:xfrm>
        </p:grpSpPr>
        <p:pic>
          <p:nvPicPr>
            <p:cNvPr id="3" name="Picture 3"/>
            <p:cNvPicPr>
              <a:picLocks noChangeAspect="1"/>
            </p:cNvPicPr>
            <p:nvPr/>
          </p:nvPicPr>
          <p:blipFill>
            <a:blip r:embed="rId2"/>
            <a:srcRect l="16698" r="16698"/>
            <a:stretch>
              <a:fillRect/>
            </a:stretch>
          </p:blipFill>
          <p:spPr>
            <a:xfrm>
              <a:off x="0" y="0"/>
              <a:ext cx="6000750" cy="6006403"/>
            </a:xfrm>
            <a:prstGeom prst="rect">
              <a:avLst/>
            </a:prstGeom>
          </p:spPr>
        </p:pic>
        <p:pic>
          <p:nvPicPr>
            <p:cNvPr id="4" name="Picture 4"/>
            <p:cNvPicPr>
              <a:picLocks noChangeAspect="1"/>
            </p:cNvPicPr>
            <p:nvPr/>
          </p:nvPicPr>
          <p:blipFill>
            <a:blip r:embed="rId3"/>
            <a:srcRect l="16656" r="16656"/>
            <a:stretch>
              <a:fillRect/>
            </a:stretch>
          </p:blipFill>
          <p:spPr>
            <a:xfrm>
              <a:off x="6127750" y="0"/>
              <a:ext cx="6000750" cy="6006403"/>
            </a:xfrm>
            <a:prstGeom prst="rect">
              <a:avLst/>
            </a:prstGeom>
          </p:spPr>
        </p:pic>
        <p:pic>
          <p:nvPicPr>
            <p:cNvPr id="5" name="Picture 5"/>
            <p:cNvPicPr>
              <a:picLocks noChangeAspect="1"/>
            </p:cNvPicPr>
            <p:nvPr/>
          </p:nvPicPr>
          <p:blipFill>
            <a:blip r:embed="rId4"/>
            <a:srcRect l="16698" r="16698"/>
            <a:stretch>
              <a:fillRect/>
            </a:stretch>
          </p:blipFill>
          <p:spPr>
            <a:xfrm>
              <a:off x="12255500" y="0"/>
              <a:ext cx="6000750" cy="6006403"/>
            </a:xfrm>
            <a:prstGeom prst="rect">
              <a:avLst/>
            </a:prstGeom>
          </p:spPr>
        </p:pic>
        <p:pic>
          <p:nvPicPr>
            <p:cNvPr id="6" name="Picture 6"/>
            <p:cNvPicPr>
              <a:picLocks noChangeAspect="1"/>
            </p:cNvPicPr>
            <p:nvPr/>
          </p:nvPicPr>
          <p:blipFill>
            <a:blip r:embed="rId5"/>
            <a:srcRect l="16698" r="16698"/>
            <a:stretch>
              <a:fillRect/>
            </a:stretch>
          </p:blipFill>
          <p:spPr>
            <a:xfrm>
              <a:off x="18383250" y="0"/>
              <a:ext cx="6000750" cy="6006403"/>
            </a:xfrm>
            <a:prstGeom prst="rect">
              <a:avLst/>
            </a:prstGeom>
          </p:spPr>
        </p:pic>
      </p:grpSp>
      <p:sp>
        <p:nvSpPr>
          <p:cNvPr id="7" name="TextBox 7"/>
          <p:cNvSpPr txBox="1"/>
          <p:nvPr/>
        </p:nvSpPr>
        <p:spPr>
          <a:xfrm>
            <a:off x="405747" y="528317"/>
            <a:ext cx="17476505" cy="3757997"/>
          </a:xfrm>
          <a:prstGeom prst="rect">
            <a:avLst/>
          </a:prstGeom>
        </p:spPr>
        <p:txBody>
          <a:bodyPr lIns="0" tIns="0" rIns="0" bIns="0" rtlCol="0" anchor="t">
            <a:spAutoFit/>
          </a:bodyPr>
          <a:lstStyle/>
          <a:p>
            <a:pPr algn="ctr">
              <a:lnSpc>
                <a:spcPts val="2993"/>
              </a:lnSpc>
              <a:spcBef>
                <a:spcPct val="0"/>
              </a:spcBef>
            </a:pPr>
            <a:r>
              <a:rPr lang="en-US" sz="2138" u="sng">
                <a:solidFill>
                  <a:srgbClr val="000000"/>
                </a:solidFill>
                <a:latin typeface="Open Sans Bold"/>
              </a:rPr>
              <a:t>KiddO Zone at Grand Oasis Tulum</a:t>
            </a:r>
          </a:p>
          <a:p>
            <a:pPr algn="ctr">
              <a:lnSpc>
                <a:spcPts val="2993"/>
              </a:lnSpc>
              <a:spcBef>
                <a:spcPct val="0"/>
              </a:spcBef>
            </a:pPr>
            <a:endParaRPr lang="en-US" sz="2138" u="sng">
              <a:solidFill>
                <a:srgbClr val="000000"/>
              </a:solidFill>
              <a:latin typeface="Open Sans Bold"/>
            </a:endParaRPr>
          </a:p>
          <a:p>
            <a:pPr algn="ctr">
              <a:lnSpc>
                <a:spcPts val="2993"/>
              </a:lnSpc>
              <a:spcBef>
                <a:spcPct val="0"/>
              </a:spcBef>
            </a:pPr>
            <a:r>
              <a:rPr lang="en-US" sz="2138">
                <a:solidFill>
                  <a:srgbClr val="000000"/>
                </a:solidFill>
                <a:latin typeface="Open Sans"/>
              </a:rPr>
              <a:t>With the intention of enhancing family time, Grand Oasis Tulum presents the Family Club KiddO Zone area; a space of fun especially created for families to spend the most unforgettable moments together.</a:t>
            </a:r>
          </a:p>
          <a:p>
            <a:pPr algn="ctr">
              <a:lnSpc>
                <a:spcPts val="2993"/>
              </a:lnSpc>
              <a:spcBef>
                <a:spcPct val="0"/>
              </a:spcBef>
            </a:pPr>
            <a:endParaRPr lang="en-US" sz="2138">
              <a:solidFill>
                <a:srgbClr val="000000"/>
              </a:solidFill>
              <a:latin typeface="Open Sans"/>
            </a:endParaRPr>
          </a:p>
          <a:p>
            <a:pPr algn="ctr">
              <a:lnSpc>
                <a:spcPts val="2993"/>
              </a:lnSpc>
              <a:spcBef>
                <a:spcPct val="0"/>
              </a:spcBef>
            </a:pPr>
            <a:r>
              <a:rPr lang="en-US" sz="2138">
                <a:solidFill>
                  <a:srgbClr val="000000"/>
                </a:solidFill>
                <a:latin typeface="Open Sans"/>
              </a:rPr>
              <a:t>One of this area’s main features are the convenient Family Suites, made up of two communicating rooms, which allow the group to stay together without losing privacy.</a:t>
            </a:r>
          </a:p>
          <a:p>
            <a:pPr algn="ctr">
              <a:lnSpc>
                <a:spcPts val="2993"/>
              </a:lnSpc>
              <a:spcBef>
                <a:spcPct val="0"/>
              </a:spcBef>
            </a:pPr>
            <a:endParaRPr lang="en-US" sz="2138">
              <a:solidFill>
                <a:srgbClr val="000000"/>
              </a:solidFill>
              <a:latin typeface="Open Sans"/>
            </a:endParaRPr>
          </a:p>
          <a:p>
            <a:pPr algn="ctr">
              <a:lnSpc>
                <a:spcPts val="2993"/>
              </a:lnSpc>
              <a:spcBef>
                <a:spcPct val="0"/>
              </a:spcBef>
            </a:pPr>
            <a:r>
              <a:rPr lang="en-US" sz="2138">
                <a:solidFill>
                  <a:srgbClr val="000000"/>
                </a:solidFill>
                <a:latin typeface="Open Sans"/>
              </a:rPr>
              <a:t>Beyond these special suites, at the Family Club KiddO Zone, the little ones will be excited with the playground and children entertainment, stations with food, beverages, and snacks, in addition to a family pool.</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308251" y="6230467"/>
            <a:ext cx="6744079" cy="3910056"/>
            <a:chOff x="0" y="0"/>
            <a:chExt cx="8992105" cy="5213408"/>
          </a:xfrm>
        </p:grpSpPr>
        <p:pic>
          <p:nvPicPr>
            <p:cNvPr id="3" name="Picture 3"/>
            <p:cNvPicPr>
              <a:picLocks noChangeAspect="1"/>
            </p:cNvPicPr>
            <p:nvPr/>
          </p:nvPicPr>
          <p:blipFill>
            <a:blip r:embed="rId2"/>
            <a:srcRect t="6516" b="6516"/>
            <a:stretch>
              <a:fillRect/>
            </a:stretch>
          </p:blipFill>
          <p:spPr>
            <a:xfrm>
              <a:off x="0" y="0"/>
              <a:ext cx="8992105" cy="5213408"/>
            </a:xfrm>
            <a:prstGeom prst="rect">
              <a:avLst/>
            </a:prstGeom>
          </p:spPr>
        </p:pic>
      </p:grpSp>
      <p:grpSp>
        <p:nvGrpSpPr>
          <p:cNvPr id="4" name="Group 4"/>
          <p:cNvGrpSpPr/>
          <p:nvPr/>
        </p:nvGrpSpPr>
        <p:grpSpPr>
          <a:xfrm>
            <a:off x="143955" y="6230467"/>
            <a:ext cx="5013095" cy="3910056"/>
            <a:chOff x="0" y="0"/>
            <a:chExt cx="6684127" cy="5213408"/>
          </a:xfrm>
        </p:grpSpPr>
        <p:pic>
          <p:nvPicPr>
            <p:cNvPr id="5" name="Picture 5"/>
            <p:cNvPicPr>
              <a:picLocks noChangeAspect="1"/>
            </p:cNvPicPr>
            <p:nvPr/>
          </p:nvPicPr>
          <p:blipFill>
            <a:blip r:embed="rId3"/>
            <a:srcRect l="7450" r="7450"/>
            <a:stretch>
              <a:fillRect/>
            </a:stretch>
          </p:blipFill>
          <p:spPr>
            <a:xfrm>
              <a:off x="0" y="0"/>
              <a:ext cx="6684127" cy="5213408"/>
            </a:xfrm>
            <a:prstGeom prst="rect">
              <a:avLst/>
            </a:prstGeom>
          </p:spPr>
        </p:pic>
      </p:grpSp>
      <p:sp>
        <p:nvSpPr>
          <p:cNvPr id="6" name="Freeform 6"/>
          <p:cNvSpPr/>
          <p:nvPr/>
        </p:nvSpPr>
        <p:spPr>
          <a:xfrm>
            <a:off x="5470295" y="6117737"/>
            <a:ext cx="5523631" cy="720885"/>
          </a:xfrm>
          <a:custGeom>
            <a:avLst/>
            <a:gdLst/>
            <a:ahLst/>
            <a:cxnLst/>
            <a:rect l="l" t="t" r="r" b="b"/>
            <a:pathLst>
              <a:path w="5523631" h="720885">
                <a:moveTo>
                  <a:pt x="0" y="0"/>
                </a:moveTo>
                <a:lnTo>
                  <a:pt x="5523631" y="0"/>
                </a:lnTo>
                <a:lnTo>
                  <a:pt x="5523631" y="720885"/>
                </a:lnTo>
                <a:lnTo>
                  <a:pt x="0" y="720885"/>
                </a:lnTo>
                <a:lnTo>
                  <a:pt x="0" y="0"/>
                </a:lnTo>
                <a:close/>
              </a:path>
            </a:pathLst>
          </a:custGeom>
          <a:blipFill>
            <a:blip r:embed="rId4"/>
            <a:stretch>
              <a:fillRect r="-46911"/>
            </a:stretch>
          </a:blipFill>
        </p:spPr>
        <p:txBody>
          <a:bodyPr/>
          <a:lstStyle/>
          <a:p>
            <a:endParaRPr lang="en-GB"/>
          </a:p>
        </p:txBody>
      </p:sp>
      <p:sp>
        <p:nvSpPr>
          <p:cNvPr id="8" name="TextBox 8"/>
          <p:cNvSpPr txBox="1"/>
          <p:nvPr/>
        </p:nvSpPr>
        <p:spPr>
          <a:xfrm>
            <a:off x="5773232" y="6905199"/>
            <a:ext cx="4917757" cy="3168649"/>
          </a:xfrm>
          <a:prstGeom prst="rect">
            <a:avLst/>
          </a:prstGeom>
        </p:spPr>
        <p:txBody>
          <a:bodyPr lIns="0" tIns="0" rIns="0" bIns="0" rtlCol="0" anchor="t">
            <a:spAutoFit/>
          </a:bodyPr>
          <a:lstStyle/>
          <a:p>
            <a:pPr algn="ctr">
              <a:lnSpc>
                <a:spcPts val="2800"/>
              </a:lnSpc>
            </a:pPr>
            <a:r>
              <a:rPr lang="en-US" sz="2000">
                <a:solidFill>
                  <a:srgbClr val="000000"/>
                </a:solidFill>
                <a:latin typeface="Open Sans"/>
              </a:rPr>
              <a:t>Snorkelling</a:t>
            </a:r>
          </a:p>
          <a:p>
            <a:pPr algn="ctr">
              <a:lnSpc>
                <a:spcPts val="2800"/>
              </a:lnSpc>
            </a:pPr>
            <a:r>
              <a:rPr lang="en-US" sz="2000">
                <a:solidFill>
                  <a:srgbClr val="000000"/>
                </a:solidFill>
                <a:latin typeface="Open Sans"/>
              </a:rPr>
              <a:t>Paddle Boarding</a:t>
            </a:r>
          </a:p>
          <a:p>
            <a:pPr algn="ctr">
              <a:lnSpc>
                <a:spcPts val="2800"/>
              </a:lnSpc>
            </a:pPr>
            <a:r>
              <a:rPr lang="en-US" sz="2000">
                <a:solidFill>
                  <a:srgbClr val="000000"/>
                </a:solidFill>
                <a:latin typeface="Open Sans"/>
              </a:rPr>
              <a:t>Kayaking</a:t>
            </a:r>
          </a:p>
          <a:p>
            <a:pPr algn="ctr">
              <a:lnSpc>
                <a:spcPts val="2800"/>
              </a:lnSpc>
            </a:pPr>
            <a:r>
              <a:rPr lang="en-US" sz="2000">
                <a:solidFill>
                  <a:srgbClr val="000000"/>
                </a:solidFill>
                <a:latin typeface="Open Sans"/>
              </a:rPr>
              <a:t>Gym</a:t>
            </a:r>
          </a:p>
          <a:p>
            <a:pPr algn="ctr">
              <a:lnSpc>
                <a:spcPts val="2800"/>
              </a:lnSpc>
            </a:pPr>
            <a:r>
              <a:rPr lang="en-US" sz="2000">
                <a:solidFill>
                  <a:srgbClr val="000000"/>
                </a:solidFill>
                <a:latin typeface="Open Sans"/>
              </a:rPr>
              <a:t>Tennis Courts (with rackets and balls)</a:t>
            </a:r>
          </a:p>
          <a:p>
            <a:pPr algn="ctr">
              <a:lnSpc>
                <a:spcPts val="2800"/>
              </a:lnSpc>
            </a:pPr>
            <a:r>
              <a:rPr lang="en-US" sz="2000">
                <a:solidFill>
                  <a:srgbClr val="000000"/>
                </a:solidFill>
                <a:latin typeface="Open Sans"/>
              </a:rPr>
              <a:t>Multiuse Court</a:t>
            </a:r>
          </a:p>
          <a:p>
            <a:pPr algn="ctr">
              <a:lnSpc>
                <a:spcPts val="2800"/>
              </a:lnSpc>
            </a:pPr>
            <a:r>
              <a:rPr lang="en-US" sz="2000">
                <a:solidFill>
                  <a:srgbClr val="000000"/>
                </a:solidFill>
                <a:latin typeface="Open Sans"/>
              </a:rPr>
              <a:t>Day and Night Entertainment</a:t>
            </a:r>
          </a:p>
          <a:p>
            <a:pPr algn="ctr">
              <a:lnSpc>
                <a:spcPts val="2800"/>
              </a:lnSpc>
            </a:pPr>
            <a:r>
              <a:rPr lang="en-US" sz="2000">
                <a:solidFill>
                  <a:srgbClr val="000000"/>
                </a:solidFill>
                <a:latin typeface="Open Sans"/>
              </a:rPr>
              <a:t>Boutique</a:t>
            </a:r>
          </a:p>
          <a:p>
            <a:pPr algn="ctr">
              <a:lnSpc>
                <a:spcPts val="2800"/>
              </a:lnSpc>
            </a:pPr>
            <a:r>
              <a:rPr lang="en-US" sz="2000">
                <a:solidFill>
                  <a:srgbClr val="000000"/>
                </a:solidFill>
                <a:latin typeface="Open Sans"/>
              </a:rPr>
              <a:t>Fishing and Diving activities (at extra cost)</a:t>
            </a:r>
          </a:p>
        </p:txBody>
      </p:sp>
      <p:pic>
        <p:nvPicPr>
          <p:cNvPr id="10" name="Picture 9">
            <a:extLst>
              <a:ext uri="{FF2B5EF4-FFF2-40B4-BE49-F238E27FC236}">
                <a16:creationId xmlns:a16="http://schemas.microsoft.com/office/drawing/2014/main" id="{946A2D01-0CA9-2DE2-CE12-F14D9E2DD910}"/>
              </a:ext>
            </a:extLst>
          </p:cNvPr>
          <p:cNvPicPr>
            <a:picLocks noChangeAspect="1"/>
          </p:cNvPicPr>
          <p:nvPr/>
        </p:nvPicPr>
        <p:blipFill>
          <a:blip r:embed="rId5"/>
          <a:stretch>
            <a:fillRect/>
          </a:stretch>
        </p:blipFill>
        <p:spPr>
          <a:xfrm>
            <a:off x="1295400" y="99353"/>
            <a:ext cx="14439933" cy="6064537"/>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FFF350-67D3-FAF8-D2DB-19FAD26A1221}"/>
              </a:ext>
            </a:extLst>
          </p:cNvPr>
          <p:cNvPicPr>
            <a:picLocks noChangeAspect="1"/>
          </p:cNvPicPr>
          <p:nvPr/>
        </p:nvPicPr>
        <p:blipFill>
          <a:blip r:embed="rId2"/>
          <a:stretch>
            <a:fillRect/>
          </a:stretch>
        </p:blipFill>
        <p:spPr>
          <a:xfrm>
            <a:off x="1143000" y="342900"/>
            <a:ext cx="15011400" cy="9190148"/>
          </a:xfrm>
          <a:prstGeom prst="rect">
            <a:avLst/>
          </a:prstGeom>
        </p:spPr>
      </p:pic>
    </p:spTree>
    <p:extLst>
      <p:ext uri="{BB962C8B-B14F-4D97-AF65-F5344CB8AC3E}">
        <p14:creationId xmlns:p14="http://schemas.microsoft.com/office/powerpoint/2010/main" val="27561364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0caec87-48a6-4201-81e4-ee8433e8f210" xsi:nil="true"/>
    <lcf76f155ced4ddcb4097134ff3c332f xmlns="e1f582ed-8462-4928-9aaa-49eb9ace6525">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FE2BC05FEA92A419C64C7C85D4E76AB" ma:contentTypeVersion="17" ma:contentTypeDescription="Create a new document." ma:contentTypeScope="" ma:versionID="f03eae0affcbfc838173a40cfaf30862">
  <xsd:schema xmlns:xsd="http://www.w3.org/2001/XMLSchema" xmlns:xs="http://www.w3.org/2001/XMLSchema" xmlns:p="http://schemas.microsoft.com/office/2006/metadata/properties" xmlns:ns2="e1f582ed-8462-4928-9aaa-49eb9ace6525" xmlns:ns3="50caec87-48a6-4201-81e4-ee8433e8f210" targetNamespace="http://schemas.microsoft.com/office/2006/metadata/properties" ma:root="true" ma:fieldsID="9df94dad40a79529923049b3b815a409" ns2:_="" ns3:_="">
    <xsd:import namespace="e1f582ed-8462-4928-9aaa-49eb9ace6525"/>
    <xsd:import namespace="50caec87-48a6-4201-81e4-ee8433e8f21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f582ed-8462-4928-9aaa-49eb9ace65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db2406d9-0322-428f-88b8-96797a299ef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0caec87-48a6-4201-81e4-ee8433e8f210"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1caac25b-755f-46c5-a23f-f9690dafe94f}" ma:internalName="TaxCatchAll" ma:showField="CatchAllData" ma:web="50caec87-48a6-4201-81e4-ee8433e8f21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5502E4F-8CCA-4531-9C05-E1FBA1D2DCBE}">
  <ds:schemaRefs>
    <ds:schemaRef ds:uri="http://schemas.microsoft.com/office/2006/metadata/properties"/>
    <ds:schemaRef ds:uri="http://schemas.microsoft.com/office/infopath/2007/PartnerControls"/>
    <ds:schemaRef ds:uri="50caec87-48a6-4201-81e4-ee8433e8f210"/>
    <ds:schemaRef ds:uri="e1f582ed-8462-4928-9aaa-49eb9ace6525"/>
  </ds:schemaRefs>
</ds:datastoreItem>
</file>

<file path=customXml/itemProps2.xml><?xml version="1.0" encoding="utf-8"?>
<ds:datastoreItem xmlns:ds="http://schemas.openxmlformats.org/officeDocument/2006/customXml" ds:itemID="{2BF70C5E-7607-4CA8-B0D5-B5C3CC25AB30}">
  <ds:schemaRefs>
    <ds:schemaRef ds:uri="http://schemas.microsoft.com/sharepoint/v3/contenttype/forms"/>
  </ds:schemaRefs>
</ds:datastoreItem>
</file>

<file path=customXml/itemProps3.xml><?xml version="1.0" encoding="utf-8"?>
<ds:datastoreItem xmlns:ds="http://schemas.openxmlformats.org/officeDocument/2006/customXml" ds:itemID="{422629A7-D8EC-43DB-A300-96DFB3CA86B8}"/>
</file>

<file path=docProps/app.xml><?xml version="1.0" encoding="utf-8"?>
<Properties xmlns="http://schemas.openxmlformats.org/officeDocument/2006/extended-properties" xmlns:vt="http://schemas.openxmlformats.org/officeDocument/2006/docPropsVTypes">
  <TotalTime>7</TotalTime>
  <Words>355</Words>
  <Application>Microsoft Office PowerPoint</Application>
  <PresentationFormat>Custom</PresentationFormat>
  <Paragraphs>67</Paragraphs>
  <Slides>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vt:i4>
      </vt:variant>
    </vt:vector>
  </HeadingPairs>
  <TitlesOfParts>
    <vt:vector size="14" baseType="lpstr">
      <vt:lpstr>Open Sans</vt:lpstr>
      <vt:lpstr>Open Sans Light Bold</vt:lpstr>
      <vt:lpstr>Open Sans Light</vt:lpstr>
      <vt:lpstr>Arial</vt:lpstr>
      <vt:lpstr>Open Sans 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Grand Oasis Tulum Presentation</dc:title>
  <dc:creator>katie downing</dc:creator>
  <cp:lastModifiedBy>Kate Downing</cp:lastModifiedBy>
  <cp:revision>3</cp:revision>
  <dcterms:created xsi:type="dcterms:W3CDTF">2006-08-16T00:00:00Z</dcterms:created>
  <dcterms:modified xsi:type="dcterms:W3CDTF">2023-09-26T14:54:06Z</dcterms:modified>
  <dc:identifier>DAFj7IlFzNM</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0x010100BFE2BC05FEA92A419C64C7C85D4E76AB</vt:lpwstr>
  </property>
</Properties>
</file>